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29"/>
  </p:notesMasterIdLst>
  <p:sldIdLst>
    <p:sldId id="256" r:id="rId2"/>
    <p:sldId id="260" r:id="rId3"/>
    <p:sldId id="262" r:id="rId4"/>
    <p:sldId id="263" r:id="rId5"/>
    <p:sldId id="264" r:id="rId6"/>
    <p:sldId id="257" r:id="rId7"/>
    <p:sldId id="258" r:id="rId8"/>
    <p:sldId id="265" r:id="rId9"/>
    <p:sldId id="259" r:id="rId10"/>
    <p:sldId id="261" r:id="rId11"/>
    <p:sldId id="266" r:id="rId12"/>
    <p:sldId id="284" r:id="rId13"/>
    <p:sldId id="282" r:id="rId14"/>
    <p:sldId id="268" r:id="rId15"/>
    <p:sldId id="280" r:id="rId16"/>
    <p:sldId id="269" r:id="rId17"/>
    <p:sldId id="287" r:id="rId18"/>
    <p:sldId id="271" r:id="rId19"/>
    <p:sldId id="270" r:id="rId20"/>
    <p:sldId id="283" r:id="rId21"/>
    <p:sldId id="267" r:id="rId22"/>
    <p:sldId id="286" r:id="rId23"/>
    <p:sldId id="272" r:id="rId24"/>
    <p:sldId id="279" r:id="rId25"/>
    <p:sldId id="288" r:id="rId26"/>
    <p:sldId id="289" r:id="rId27"/>
    <p:sldId id="27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ED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38" d="100"/>
          <a:sy n="38" d="100"/>
        </p:scale>
        <p:origin x="-39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4D5B1-8B5D-4C69-881F-1202BFFAF807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609E6-4613-46D7-A17B-0CF6A1E4B4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7815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609E6-4613-46D7-A17B-0CF6A1E4B49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2619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494E4-EEFC-45E3-B1D8-B8084BA0548D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DF764C12-E4AC-4755-8108-741E076BEA5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956251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494E4-EEFC-45E3-B1D8-B8084BA0548D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C12-E4AC-4755-8108-741E076BEA5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34901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494E4-EEFC-45E3-B1D8-B8084BA0548D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C12-E4AC-4755-8108-741E076BEA5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664928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494E4-EEFC-45E3-B1D8-B8084BA0548D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C12-E4AC-4755-8108-741E076BEA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0541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494E4-EEFC-45E3-B1D8-B8084BA0548D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C12-E4AC-4755-8108-741E076BEA5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351774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494E4-EEFC-45E3-B1D8-B8084BA0548D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C12-E4AC-4755-8108-741E076BEA5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503641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494E4-EEFC-45E3-B1D8-B8084BA0548D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C12-E4AC-4755-8108-741E076BEA5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25736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494E4-EEFC-45E3-B1D8-B8084BA0548D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C12-E4AC-4755-8108-741E076BEA5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343009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494E4-EEFC-45E3-B1D8-B8084BA0548D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C12-E4AC-4755-8108-741E076BEA5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746052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494E4-EEFC-45E3-B1D8-B8084BA0548D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C12-E4AC-4755-8108-741E076BEA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96482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494E4-EEFC-45E3-B1D8-B8084BA0548D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C12-E4AC-4755-8108-741E076BEA5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547514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91A494E4-EEFC-45E3-B1D8-B8084BA0548D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C12-E4AC-4755-8108-741E076BEA5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687188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494E4-EEFC-45E3-B1D8-B8084BA0548D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F764C12-E4AC-4755-8108-741E076BEA5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92494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rodnaya-vyatka.ru/dobl-trud?place_id=91405" TargetMode="External"/><Relationship Id="rId2" Type="http://schemas.openxmlformats.org/officeDocument/2006/relationships/hyperlink" Target="http://gasur.ru/databases/priz.php-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odnaya-vyatka.ru/kniga-pamyati?place_id=91405" TargetMode="External"/><Relationship Id="rId4" Type="http://schemas.openxmlformats.org/officeDocument/2006/relationships/hyperlink" Target="https://rodnaya-vyatka.ru/kp-repres/advsearch?place_id=91405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rodnaya-vyatka.ru/places/91405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openxmlformats.org/officeDocument/2006/relationships/image" Target="../media/image5.jpe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46358" y="1466688"/>
            <a:ext cx="6393395" cy="1646302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</a:rPr>
              <a:t>  </a:t>
            </a:r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Урочище Горезлуд-</a:t>
            </a:r>
            <a:b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точка на карте</a:t>
            </a:r>
            <a:b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Увинского района</a:t>
            </a:r>
            <a:endParaRPr lang="ru-RU" sz="4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08430" y="4131236"/>
            <a:ext cx="4431323" cy="969963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ru-RU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</a:t>
            </a:r>
          </a:p>
          <a:p>
            <a:pPr algn="l"/>
            <a:r>
              <a:rPr lang="ru-RU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Андреева Светлана Васильевна, библиотекарь МОУ «Рябовская СОШ»</a:t>
            </a:r>
            <a:endParaRPr lang="ru-RU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5003" y="5612341"/>
            <a:ext cx="193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Рябово - 2020 г.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37330" y="3010597"/>
            <a:ext cx="6340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Номинация: Необычная Удмуртия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3365" t="4684" r="12475" b="5332"/>
          <a:stretch/>
        </p:blipFill>
        <p:spPr>
          <a:xfrm>
            <a:off x="698796" y="828022"/>
            <a:ext cx="3618300" cy="246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19664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названия географического объекта</a:t>
            </a:r>
            <a:endParaRPr lang="ru-RU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51578" y="1853754"/>
            <a:ext cx="9603275" cy="4525745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Топоним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«Горезлуд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(Гурезлуд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)»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образовано от удмуртских слов «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гурезь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(гора) и «луд» (поле). Дословно переводится как "гористое поле".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Топоним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Чунча»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 на то, что первыми жителями являлись  представители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рода-воршуда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Чунча, родовое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святилище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которого находилось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около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Горезлуда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Чунча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произошло от слова «чуня», означающего наименование птицы. </a:t>
            </a:r>
            <a:endParaRPr lang="ru-RU" sz="2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Топоним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«Урочище» -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участок, отличный от окружающей местности какими-нибудь естественными признаками.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51665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524" y="265258"/>
            <a:ext cx="9603275" cy="104923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</a:t>
            </a:r>
            <a:b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административно-поселенческого 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статуса</a:t>
            </a:r>
            <a:endParaRPr lang="ru-RU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50087330"/>
              </p:ext>
            </p:extLst>
          </p:nvPr>
        </p:nvGraphicFramePr>
        <p:xfrm>
          <a:off x="445476" y="1314493"/>
          <a:ext cx="11582401" cy="4937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06324">
                  <a:extLst>
                    <a:ext uri="{9D8B030D-6E8A-4147-A177-3AD203B41FA5}">
                      <a16:colId xmlns:a16="http://schemas.microsoft.com/office/drawing/2014/main" xmlns="" val="495818588"/>
                    </a:ext>
                  </a:extLst>
                </a:gridCol>
                <a:gridCol w="2006324">
                  <a:extLst>
                    <a:ext uri="{9D8B030D-6E8A-4147-A177-3AD203B41FA5}">
                      <a16:colId xmlns:a16="http://schemas.microsoft.com/office/drawing/2014/main" xmlns="" val="1958464674"/>
                    </a:ext>
                  </a:extLst>
                </a:gridCol>
                <a:gridCol w="1185701">
                  <a:extLst>
                    <a:ext uri="{9D8B030D-6E8A-4147-A177-3AD203B41FA5}">
                      <a16:colId xmlns:a16="http://schemas.microsoft.com/office/drawing/2014/main" xmlns="" val="4203354011"/>
                    </a:ext>
                  </a:extLst>
                </a:gridCol>
                <a:gridCol w="1596013">
                  <a:extLst>
                    <a:ext uri="{9D8B030D-6E8A-4147-A177-3AD203B41FA5}">
                      <a16:colId xmlns:a16="http://schemas.microsoft.com/office/drawing/2014/main" xmlns="" val="350997038"/>
                    </a:ext>
                  </a:extLst>
                </a:gridCol>
                <a:gridCol w="1596013">
                  <a:extLst>
                    <a:ext uri="{9D8B030D-6E8A-4147-A177-3AD203B41FA5}">
                      <a16:colId xmlns:a16="http://schemas.microsoft.com/office/drawing/2014/main" xmlns="" val="3449643053"/>
                    </a:ext>
                  </a:extLst>
                </a:gridCol>
                <a:gridCol w="1596013">
                  <a:extLst>
                    <a:ext uri="{9D8B030D-6E8A-4147-A177-3AD203B41FA5}">
                      <a16:colId xmlns:a16="http://schemas.microsoft.com/office/drawing/2014/main" xmlns="" val="1874080335"/>
                    </a:ext>
                  </a:extLst>
                </a:gridCol>
                <a:gridCol w="1596013">
                  <a:extLst>
                    <a:ext uri="{9D8B030D-6E8A-4147-A177-3AD203B41FA5}">
                      <a16:colId xmlns:a16="http://schemas.microsoft.com/office/drawing/2014/main" xmlns="" val="7702872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географического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объекта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Губерния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Уезд/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бласть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Волость/Район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Сельсовет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87366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Деревня казённая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Гурезлуд-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Чунчинская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Герезлуд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1859-1873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Вятская губерния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Малмыжский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уезд</a:t>
                      </a:r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 данных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 данных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4756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Деревня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Гурезлуд-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Чунча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Вятская губерния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Малмыжский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уезд</a:t>
                      </a:r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Уватуклинская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волость/ Ува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туклинский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54842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Деревня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Гурезлуд-Чунча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Вятская губерния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Малмыжский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уезд</a:t>
                      </a:r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Уватуклинская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волость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20042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Деревня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Гурзелуд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-Чунча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(Гурезлуд-Чунча)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Вотская АО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Уватуклинская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6943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Деревня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Гурезьлуд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Удмуртская  АО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Вавожский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ёрос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Большескалгуртский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47334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784205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524" y="265258"/>
            <a:ext cx="9603275" cy="104923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</a:t>
            </a:r>
            <a:b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административно-поселенческого 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статуса</a:t>
            </a:r>
            <a:endParaRPr lang="ru-RU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57634845"/>
              </p:ext>
            </p:extLst>
          </p:nvPr>
        </p:nvGraphicFramePr>
        <p:xfrm>
          <a:off x="93787" y="1314493"/>
          <a:ext cx="12098213" cy="4770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85755">
                  <a:extLst>
                    <a:ext uri="{9D8B030D-6E8A-4147-A177-3AD203B41FA5}">
                      <a16:colId xmlns:a16="http://schemas.microsoft.com/office/drawing/2014/main" xmlns="" val="1555683823"/>
                    </a:ext>
                  </a:extLst>
                </a:gridCol>
                <a:gridCol w="1885754">
                  <a:extLst>
                    <a:ext uri="{9D8B030D-6E8A-4147-A177-3AD203B41FA5}">
                      <a16:colId xmlns:a16="http://schemas.microsoft.com/office/drawing/2014/main" xmlns="" val="1958464674"/>
                    </a:ext>
                  </a:extLst>
                </a:gridCol>
                <a:gridCol w="1200024">
                  <a:extLst>
                    <a:ext uri="{9D8B030D-6E8A-4147-A177-3AD203B41FA5}">
                      <a16:colId xmlns:a16="http://schemas.microsoft.com/office/drawing/2014/main" xmlns="" val="4203354011"/>
                    </a:ext>
                  </a:extLst>
                </a:gridCol>
                <a:gridCol w="1457174">
                  <a:extLst>
                    <a:ext uri="{9D8B030D-6E8A-4147-A177-3AD203B41FA5}">
                      <a16:colId xmlns:a16="http://schemas.microsoft.com/office/drawing/2014/main" xmlns="" val="350997038"/>
                    </a:ext>
                  </a:extLst>
                </a:gridCol>
                <a:gridCol w="1983716">
                  <a:extLst>
                    <a:ext uri="{9D8B030D-6E8A-4147-A177-3AD203B41FA5}">
                      <a16:colId xmlns:a16="http://schemas.microsoft.com/office/drawing/2014/main" xmlns="" val="3449643053"/>
                    </a:ext>
                  </a:extLst>
                </a:gridCol>
                <a:gridCol w="1506153">
                  <a:extLst>
                    <a:ext uri="{9D8B030D-6E8A-4147-A177-3AD203B41FA5}">
                      <a16:colId xmlns:a16="http://schemas.microsoft.com/office/drawing/2014/main" xmlns="" val="1874080335"/>
                    </a:ext>
                  </a:extLst>
                </a:gridCol>
                <a:gridCol w="2179637">
                  <a:extLst>
                    <a:ext uri="{9D8B030D-6E8A-4147-A177-3AD203B41FA5}">
                      <a16:colId xmlns:a16="http://schemas.microsoft.com/office/drawing/2014/main" xmlns="" val="7702872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географического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объекта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объекта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Губерния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Уезд/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бласть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Волость/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Сельсовет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87366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Деревня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Гурезьлуд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-Чунча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Удмуртская АССР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Увинский район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Большескалгуртский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13074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Деревня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Гурезлуд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Удмуртская АССР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Увинский район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Ува-Туклинский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69610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Деревня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Гурезлуд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Удмуртская АССР</a:t>
                      </a:r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Увинский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Ува-Туклинский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4756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Деревня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Гурезлуд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Удмуртская АССР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Увинский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Ува-Туклинский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54842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Деревня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Гурезлуд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Удмуртская АССР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Увинский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Ува-Туклинский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20042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Урочище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Горезлуд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Удмуртская Республика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Увинский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образование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«Ува-Туклинское» со статусом сельское поселение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6943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770536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8316" y="486410"/>
            <a:ext cx="6669443" cy="105930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Географический объект Горезлуд </a:t>
            </a:r>
            <a:b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 карте </a:t>
            </a:r>
            <a:r>
              <a:rPr lang="ru-RU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увинского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062" y="116117"/>
            <a:ext cx="4990908" cy="6654545"/>
          </a:xfr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5720862" y="2526549"/>
            <a:ext cx="6037384" cy="27371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 dirty="0" smtClean="0">
                <a:solidFill>
                  <a:srgbClr val="0070C0"/>
                </a:solidFill>
              </a:rPr>
              <a:t>     </a:t>
            </a:r>
            <a:r>
              <a:rPr lang="ru-RU" sz="26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обозначения:</a:t>
            </a:r>
          </a:p>
          <a:p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существующие населённые пункты </a:t>
            </a:r>
          </a:p>
          <a:p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несуществующие населённые              пункты</a:t>
            </a:r>
          </a:p>
          <a:p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село Рябово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Блок-схема: узел 3"/>
          <p:cNvSpPr/>
          <p:nvPr/>
        </p:nvSpPr>
        <p:spPr>
          <a:xfrm>
            <a:off x="5168316" y="3182706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узел 6"/>
          <p:cNvSpPr/>
          <p:nvPr/>
        </p:nvSpPr>
        <p:spPr>
          <a:xfrm>
            <a:off x="5215989" y="3895105"/>
            <a:ext cx="457200" cy="457200"/>
          </a:xfrm>
          <a:prstGeom prst="flowChartConnector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7-конечная звезда 8"/>
          <p:cNvSpPr/>
          <p:nvPr/>
        </p:nvSpPr>
        <p:spPr>
          <a:xfrm>
            <a:off x="5168316" y="4671583"/>
            <a:ext cx="645278" cy="526195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35233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географического 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</a:t>
            </a:r>
            <a:b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урочища Горезлуд</a:t>
            </a:r>
            <a:endParaRPr lang="ru-RU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49216" y="1928783"/>
            <a:ext cx="9722875" cy="3530079"/>
          </a:xfrm>
        </p:spPr>
        <p:txBody>
          <a:bodyPr/>
          <a:lstStyle/>
          <a:p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Находится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востоке Увинского района.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 на левом берегу реки Чунча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Близлежащие географические объекты: деревня Ольховка (6,2 км), деревня Тимошур-Чунча (2,6 км), несуществующая деревня Силья (2,4 км), несуществующая деревня Высокий Ключ (2,8 км).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Граница с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Вавожским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районом проходит в 500 м к западу от урочища</a:t>
            </a:r>
            <a:r>
              <a:rPr lang="ru-RU" sz="2400" dirty="0" smtClean="0">
                <a:solidFill>
                  <a:srgbClr val="0070C0"/>
                </a:solidFill>
              </a:rPr>
              <a:t>.</a:t>
            </a:r>
          </a:p>
          <a:p>
            <a:endParaRPr lang="ru-RU" sz="2400" dirty="0" smtClean="0">
              <a:solidFill>
                <a:srgbClr val="0070C0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667639" y="3681272"/>
            <a:ext cx="4645152" cy="168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143387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Речка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Чунча И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Моста через 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неё.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год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14996" t="6616" r="12275" b="5432"/>
          <a:stretch/>
        </p:blipFill>
        <p:spPr>
          <a:xfrm>
            <a:off x="6416198" y="2274048"/>
            <a:ext cx="4873279" cy="3272860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3368" t="5539" r="12604" b="4826"/>
          <a:stretch/>
        </p:blipFill>
        <p:spPr>
          <a:xfrm>
            <a:off x="888374" y="2274048"/>
            <a:ext cx="4969007" cy="338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77929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общей 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численности</a:t>
            </a:r>
            <a:b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постоянных 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жителей. Этнический состав.</a:t>
            </a:r>
            <a:endParaRPr lang="ru-RU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98229060"/>
              </p:ext>
            </p:extLst>
          </p:nvPr>
        </p:nvGraphicFramePr>
        <p:xfrm>
          <a:off x="2086708" y="2074985"/>
          <a:ext cx="8253045" cy="247321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50609">
                  <a:extLst>
                    <a:ext uri="{9D8B030D-6E8A-4147-A177-3AD203B41FA5}">
                      <a16:colId xmlns:a16="http://schemas.microsoft.com/office/drawing/2014/main" xmlns="" val="993970780"/>
                    </a:ext>
                  </a:extLst>
                </a:gridCol>
                <a:gridCol w="1650609">
                  <a:extLst>
                    <a:ext uri="{9D8B030D-6E8A-4147-A177-3AD203B41FA5}">
                      <a16:colId xmlns:a16="http://schemas.microsoft.com/office/drawing/2014/main" xmlns="" val="125018737"/>
                    </a:ext>
                  </a:extLst>
                </a:gridCol>
                <a:gridCol w="1650609">
                  <a:extLst>
                    <a:ext uri="{9D8B030D-6E8A-4147-A177-3AD203B41FA5}">
                      <a16:colId xmlns:a16="http://schemas.microsoft.com/office/drawing/2014/main" xmlns="" val="3914932968"/>
                    </a:ext>
                  </a:extLst>
                </a:gridCol>
                <a:gridCol w="1650609">
                  <a:extLst>
                    <a:ext uri="{9D8B030D-6E8A-4147-A177-3AD203B41FA5}">
                      <a16:colId xmlns:a16="http://schemas.microsoft.com/office/drawing/2014/main" xmlns="" val="2391183037"/>
                    </a:ext>
                  </a:extLst>
                </a:gridCol>
                <a:gridCol w="1650609">
                  <a:extLst>
                    <a:ext uri="{9D8B030D-6E8A-4147-A177-3AD203B41FA5}">
                      <a16:colId xmlns:a16="http://schemas.microsoft.com/office/drawing/2014/main" xmlns="" val="3838920617"/>
                    </a:ext>
                  </a:extLst>
                </a:gridCol>
              </a:tblGrid>
              <a:tr h="682790">
                <a:tc rowSpan="2"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дворов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11455950"/>
                  </a:ext>
                </a:extLst>
              </a:tr>
              <a:tr h="6827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русские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удмуртские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04688503"/>
                  </a:ext>
                </a:extLst>
              </a:tr>
              <a:tr h="553818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1859-73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77052735"/>
                  </a:ext>
                </a:extLst>
              </a:tr>
              <a:tr h="553818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42742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303658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3640" y="482113"/>
            <a:ext cx="9603275" cy="1049235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численности</a:t>
            </a:r>
            <a:b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дворов (домохозяйств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ru-RU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12625828"/>
              </p:ext>
            </p:extLst>
          </p:nvPr>
        </p:nvGraphicFramePr>
        <p:xfrm>
          <a:off x="1324708" y="2004645"/>
          <a:ext cx="9566028" cy="466578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94338">
                  <a:extLst>
                    <a:ext uri="{9D8B030D-6E8A-4147-A177-3AD203B41FA5}">
                      <a16:colId xmlns:a16="http://schemas.microsoft.com/office/drawing/2014/main" xmlns="" val="993970780"/>
                    </a:ext>
                  </a:extLst>
                </a:gridCol>
                <a:gridCol w="1594338">
                  <a:extLst>
                    <a:ext uri="{9D8B030D-6E8A-4147-A177-3AD203B41FA5}">
                      <a16:colId xmlns:a16="http://schemas.microsoft.com/office/drawing/2014/main" xmlns="" val="125018737"/>
                    </a:ext>
                  </a:extLst>
                </a:gridCol>
                <a:gridCol w="1594338">
                  <a:extLst>
                    <a:ext uri="{9D8B030D-6E8A-4147-A177-3AD203B41FA5}">
                      <a16:colId xmlns:a16="http://schemas.microsoft.com/office/drawing/2014/main" xmlns="" val="3914932968"/>
                    </a:ext>
                  </a:extLst>
                </a:gridCol>
                <a:gridCol w="1594338">
                  <a:extLst>
                    <a:ext uri="{9D8B030D-6E8A-4147-A177-3AD203B41FA5}">
                      <a16:colId xmlns:a16="http://schemas.microsoft.com/office/drawing/2014/main" xmlns="" val="2391183037"/>
                    </a:ext>
                  </a:extLst>
                </a:gridCol>
                <a:gridCol w="1594338">
                  <a:extLst>
                    <a:ext uri="{9D8B030D-6E8A-4147-A177-3AD203B41FA5}">
                      <a16:colId xmlns:a16="http://schemas.microsoft.com/office/drawing/2014/main" xmlns="" val="3392145553"/>
                    </a:ext>
                  </a:extLst>
                </a:gridCol>
                <a:gridCol w="1594338">
                  <a:extLst>
                    <a:ext uri="{9D8B030D-6E8A-4147-A177-3AD203B41FA5}">
                      <a16:colId xmlns:a16="http://schemas.microsoft.com/office/drawing/2014/main" xmlns="" val="3838920617"/>
                    </a:ext>
                  </a:extLst>
                </a:gridCol>
              </a:tblGrid>
              <a:tr h="702209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дворов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постоянных жителей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людность двора, чел.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11455950"/>
                  </a:ext>
                </a:extLst>
              </a:tr>
              <a:tr h="7022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Мужчин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Женщин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04688503"/>
                  </a:ext>
                </a:extLst>
              </a:tr>
              <a:tr h="56956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77052735"/>
                  </a:ext>
                </a:extLst>
              </a:tr>
              <a:tr h="98309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 данных</a:t>
                      </a: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(24 семьи)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 данных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 данных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10897688"/>
                  </a:ext>
                </a:extLst>
              </a:tr>
              <a:tr h="56956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12969422"/>
                  </a:ext>
                </a:extLst>
              </a:tr>
              <a:tr h="56956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 данных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 данных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23762598"/>
                  </a:ext>
                </a:extLst>
              </a:tr>
              <a:tr h="56956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Нет данных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Нет данных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42742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939830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численности 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домохозяйств</a:t>
            </a:r>
            <a:b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фамилиям жителей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97622" y="1936472"/>
            <a:ext cx="3277209" cy="513651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1891 год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97622" y="2526113"/>
            <a:ext cx="3394440" cy="3675395"/>
          </a:xfrm>
          <a:ln w="1905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Антоновы,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Касихины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buNone/>
            </a:pP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Лукояновы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Николаевы,</a:t>
            </a:r>
          </a:p>
          <a:p>
            <a:pPr marL="0" indent="0" algn="ctr">
              <a:buNone/>
            </a:pP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Хлыбовы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Екимовы,</a:t>
            </a:r>
          </a:p>
          <a:p>
            <a:pPr marL="0" indent="0" algn="ctr">
              <a:buNone/>
            </a:pP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Коковихины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Мальцовы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Рябовы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Якимовы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Ивановы,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Ложкины, Машкины,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Токаревы</a:t>
            </a:r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366845" y="2023004"/>
            <a:ext cx="2708031" cy="42712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1943-1941(5) ГОДЫ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208463" y="2825866"/>
            <a:ext cx="3024187" cy="2628668"/>
          </a:xfrm>
          <a:prstGeom prst="rect">
            <a:avLst/>
          </a:prstGeom>
        </p:spPr>
      </p:pic>
      <p:sp>
        <p:nvSpPr>
          <p:cNvPr id="8" name="Текст 5"/>
          <p:cNvSpPr txBox="1">
            <a:spLocks/>
          </p:cNvSpPr>
          <p:nvPr/>
        </p:nvSpPr>
        <p:spPr>
          <a:xfrm>
            <a:off x="7760676" y="2023004"/>
            <a:ext cx="2708031" cy="4271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200" b="0" kern="1200" cap="all" baseline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b="1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1960-Е ГОДЫ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4"/>
          <p:cNvSpPr txBox="1">
            <a:spLocks/>
          </p:cNvSpPr>
          <p:nvPr/>
        </p:nvSpPr>
        <p:spPr>
          <a:xfrm>
            <a:off x="4208462" y="2526114"/>
            <a:ext cx="3209313" cy="3549626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Батуевы, Мальцевы,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Касихины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Ложкины</a:t>
            </a:r>
            <a:endParaRPr lang="ru-RU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Азиатцевы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Воробьёвы,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Головастовы,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Машкины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Коковихины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Смирновы,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Рябовы, Якимовы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Морозовы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11" name="Объект 4"/>
          <p:cNvSpPr txBox="1">
            <a:spLocks/>
          </p:cNvSpPr>
          <p:nvPr/>
        </p:nvSpPr>
        <p:spPr>
          <a:xfrm>
            <a:off x="7913077" y="2450124"/>
            <a:ext cx="3141774" cy="3751384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Смирновы,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Касихины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Коковихины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Мальцевы, Куклины, Морозовы,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Яговкины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Якимовы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Торховы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Батуевы, Зорины, Воробьёвы, Головковы,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Азиатцевы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Ложкины, Машкины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906226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447" y="429380"/>
            <a:ext cx="10562430" cy="1305635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элементов административной, экономической, культурной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</a:t>
            </a:r>
            <a:b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изучаемом объекте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70995622"/>
              </p:ext>
            </p:extLst>
          </p:nvPr>
        </p:nvGraphicFramePr>
        <p:xfrm>
          <a:off x="1583468" y="2225485"/>
          <a:ext cx="9339385" cy="299128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49152">
                  <a:extLst>
                    <a:ext uri="{9D8B030D-6E8A-4147-A177-3AD203B41FA5}">
                      <a16:colId xmlns:a16="http://schemas.microsoft.com/office/drawing/2014/main" xmlns="" val="1923722890"/>
                    </a:ext>
                  </a:extLst>
                </a:gridCol>
                <a:gridCol w="6690233">
                  <a:extLst>
                    <a:ext uri="{9D8B030D-6E8A-4147-A177-3AD203B41FA5}">
                      <a16:colId xmlns:a16="http://schemas.microsoft.com/office/drawing/2014/main" xmlns="" val="3375853112"/>
                    </a:ext>
                  </a:extLst>
                </a:gridCol>
              </a:tblGrid>
              <a:tr h="109246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Элементы инфраструктуры, зафиксированные в «Списке населённых мест»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68170876"/>
                  </a:ext>
                </a:extLst>
              </a:tr>
              <a:tr h="63293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1859-1887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 данных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5437686"/>
                  </a:ext>
                </a:extLst>
              </a:tr>
              <a:tr h="63293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 данных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00656134"/>
                  </a:ext>
                </a:extLst>
              </a:tr>
              <a:tr h="63293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Мирская (общинная) мельница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042409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114847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6491" y="726830"/>
            <a:ext cx="8463619" cy="5333999"/>
          </a:xfrm>
        </p:spPr>
        <p:txBody>
          <a:bodyPr>
            <a:normAutofit lnSpcReduction="10000"/>
          </a:bodyPr>
          <a:lstStyle/>
          <a:p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Проследить </a:t>
            </a: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историю урочища Горезлуд </a:t>
            </a:r>
            <a:endParaRPr lang="ru-RU" sz="26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МО </a:t>
            </a: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«Ува-Туклинское</a:t>
            </a:r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Увинского района.</a:t>
            </a:r>
            <a:endParaRPr lang="ru-RU" sz="26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ИССЛЕДОВАНИЯ:   </a:t>
            </a:r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Исчезнувшие </a:t>
            </a: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деревни с нашей земли и географических   карт Увинского района.</a:t>
            </a:r>
          </a:p>
          <a:p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 ИССЛЕДОВАНИЯ:</a:t>
            </a:r>
            <a:r>
              <a:rPr lang="ru-RU" sz="26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рочище </a:t>
            </a: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Горезлуд на разных исторических этапах</a:t>
            </a:r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ГИПОТЕЗА: </a:t>
            </a:r>
            <a:r>
              <a:rPr lang="ru-RU" sz="26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нание </a:t>
            </a: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 своего края, его прошлого помогает лучше оценить настоящее, воспитывает любовь к своей малой </a:t>
            </a:r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родине.</a:t>
            </a:r>
            <a:endParaRPr lang="ru-RU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>
              <a:solidFill>
                <a:srgbClr val="FDFEDE"/>
              </a:solidFill>
            </a:endParaRPr>
          </a:p>
          <a:p>
            <a:endParaRPr lang="ru-RU" dirty="0">
              <a:solidFill>
                <a:srgbClr val="FDFE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9857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Пруд. около высохшего дерева стояла когда-то  мельница (М). 2000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3666" t="6421" r="12797" b="5167"/>
          <a:stretch/>
        </p:blipFill>
        <p:spPr>
          <a:xfrm>
            <a:off x="1008185" y="2115766"/>
            <a:ext cx="4635872" cy="3628540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13230" r="12690"/>
          <a:stretch/>
        </p:blipFill>
        <p:spPr>
          <a:xfrm>
            <a:off x="6435971" y="2086724"/>
            <a:ext cx="4816951" cy="36575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13785" y="3712379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М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66218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647" y="222739"/>
            <a:ext cx="10574208" cy="1431723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элементов административной, экономической, культурной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</a:t>
            </a:r>
            <a:b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близлежащих населённых пунктах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66218050"/>
              </p:ext>
            </p:extLst>
          </p:nvPr>
        </p:nvGraphicFramePr>
        <p:xfrm>
          <a:off x="715099" y="1466893"/>
          <a:ext cx="10339755" cy="5394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93639">
                  <a:extLst>
                    <a:ext uri="{9D8B030D-6E8A-4147-A177-3AD203B41FA5}">
                      <a16:colId xmlns:a16="http://schemas.microsoft.com/office/drawing/2014/main" xmlns="" val="4022995163"/>
                    </a:ext>
                  </a:extLst>
                </a:gridCol>
                <a:gridCol w="2342263">
                  <a:extLst>
                    <a:ext uri="{9D8B030D-6E8A-4147-A177-3AD203B41FA5}">
                      <a16:colId xmlns:a16="http://schemas.microsoft.com/office/drawing/2014/main" xmlns="" val="2415491826"/>
                    </a:ext>
                  </a:extLst>
                </a:gridCol>
                <a:gridCol w="2067951">
                  <a:extLst>
                    <a:ext uri="{9D8B030D-6E8A-4147-A177-3AD203B41FA5}">
                      <a16:colId xmlns:a16="http://schemas.microsoft.com/office/drawing/2014/main" xmlns="" val="3253967287"/>
                    </a:ext>
                  </a:extLst>
                </a:gridCol>
                <a:gridCol w="2067951">
                  <a:extLst>
                    <a:ext uri="{9D8B030D-6E8A-4147-A177-3AD203B41FA5}">
                      <a16:colId xmlns:a16="http://schemas.microsoft.com/office/drawing/2014/main" xmlns="" val="3045995193"/>
                    </a:ext>
                  </a:extLst>
                </a:gridCol>
                <a:gridCol w="2067951">
                  <a:extLst>
                    <a:ext uri="{9D8B030D-6E8A-4147-A177-3AD203B41FA5}">
                      <a16:colId xmlns:a16="http://schemas.microsoft.com/office/drawing/2014/main" xmlns="" val="21426441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Элементы инфраструктуры, зафиксированные в «Списке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населённых мест»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Близлежащие населённые пункты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элементов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Расстояние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8966541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1859-1887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224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Мельница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83" marR="434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224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Березгурт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-Чунча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83" marR="434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224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83" marR="434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224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83" marR="43483" marT="0" marB="0"/>
                </a:tc>
                <a:extLst>
                  <a:ext uri="{0D108BD9-81ED-4DB2-BD59-A6C34878D82A}">
                    <a16:rowId xmlns:a16="http://schemas.microsoft.com/office/drawing/2014/main" xmlns="" val="367177107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224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Мельница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83" marR="434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224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 Кильцем-Можга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83" marR="434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224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83" marR="434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224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83" marR="43483" marT="0" marB="0"/>
                </a:tc>
                <a:extLst>
                  <a:ext uri="{0D108BD9-81ED-4DB2-BD59-A6C34878D82A}">
                    <a16:rowId xmlns:a16="http://schemas.microsoft.com/office/drawing/2014/main" xmlns="" val="2059407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224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Железно-дорожная станция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83" marR="434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2240" algn="l"/>
                        </a:tabLst>
                      </a:pP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Ст.Сюгинская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83" marR="434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224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83" marR="434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224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вёрст/ 64 километра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83" marR="43483" marT="0" marB="0"/>
                </a:tc>
                <a:extLst>
                  <a:ext uri="{0D108BD9-81ED-4DB2-BD59-A6C34878D82A}">
                    <a16:rowId xmlns:a16="http://schemas.microsoft.com/office/drawing/2014/main" xmlns="" val="18151038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224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Почтово-телеграфная контора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83" marR="434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224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224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Вавож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83" marR="434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224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83" marR="434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224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вёрст /приблизительно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224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километр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83" marR="43483" marT="0" marB="0"/>
                </a:tc>
                <a:extLst>
                  <a:ext uri="{0D108BD9-81ED-4DB2-BD59-A6C34878D82A}">
                    <a16:rowId xmlns:a16="http://schemas.microsoft.com/office/drawing/2014/main" xmlns="" val="420403636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224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Базарный пункт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83" marR="43483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224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83" marR="43483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32302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Конец 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XIX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начало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XX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века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224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Церковь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83" marR="434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224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Ува-Тукля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83" marR="434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224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83" marR="434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2240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83" marR="43483" marT="0" marB="0"/>
                </a:tc>
                <a:extLst>
                  <a:ext uri="{0D108BD9-81ED-4DB2-BD59-A6C34878D82A}">
                    <a16:rowId xmlns:a16="http://schemas.microsoft.com/office/drawing/2014/main" xmlns="" val="1723294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485367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579" y="422031"/>
            <a:ext cx="9603275" cy="1431723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элементов административной, экономической, культурной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</a:t>
            </a:r>
            <a:b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1960 годов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004" t="26697" r="29439" b="14965"/>
          <a:stretch/>
        </p:blipFill>
        <p:spPr>
          <a:xfrm>
            <a:off x="1855058" y="1648951"/>
            <a:ext cx="8027495" cy="492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13355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51579" y="1853754"/>
            <a:ext cx="9603275" cy="4373345"/>
          </a:xfrm>
        </p:spPr>
        <p:txBody>
          <a:bodyPr>
            <a:normAutofit fontScale="85000" lnSpcReduction="20000"/>
          </a:bodyPr>
          <a:lstStyle/>
          <a:p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знавая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историческую судьбу даже отдельно взятого географического объекта, мы бережно начинаем относиться </a:t>
            </a: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окружающему миру, понимая, что прошлого не вернуть, но можно сохранить память о нём</a:t>
            </a:r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раскрыла </a:t>
            </a: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административно- поселенческого статуса </a:t>
            </a:r>
            <a:r>
              <a:rPr lang="ru-RU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Горезлуда</a:t>
            </a: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выяснила географическое </a:t>
            </a: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и инфраструктуру урочища Горезлуд, динамику численности населения и дворов. </a:t>
            </a:r>
            <a:endParaRPr lang="ru-RU" sz="26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Собрала информацию о жителях </a:t>
            </a:r>
            <a:r>
              <a:rPr lang="ru-RU" sz="2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Горезлуда</a:t>
            </a:r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Составила именные списки домовладельцев 1960-е годы. </a:t>
            </a:r>
          </a:p>
          <a:p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Начала работу по изучению этнического состава населения.</a:t>
            </a:r>
          </a:p>
          <a:p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Планирую продолжить работу по изучению объекта</a:t>
            </a: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используя метод фотографирования.  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4208171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Пруд - место отдыха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рябовских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рыбаков, </a:t>
            </a:r>
            <a:b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3242" y="2174678"/>
            <a:ext cx="4763474" cy="3572606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9267" y="2174678"/>
            <a:ext cx="4687339" cy="3515504"/>
          </a:xfrm>
        </p:spPr>
      </p:pic>
    </p:spTree>
    <p:extLst>
      <p:ext uri="{BB962C8B-B14F-4D97-AF65-F5344CB8AC3E}">
        <p14:creationId xmlns:p14="http://schemas.microsoft.com/office/powerpoint/2010/main" xmlns="" val="29940383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 и источники информации</a:t>
            </a:r>
            <a:endParaRPr lang="ru-RU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019908" y="2051538"/>
            <a:ext cx="9812208" cy="4024407"/>
          </a:xfrm>
        </p:spPr>
        <p:txBody>
          <a:bodyPr>
            <a:normAutofit fontScale="32500" lnSpcReduction="20000"/>
          </a:bodyPr>
          <a:lstStyle/>
          <a:p>
            <a:r>
              <a:rPr lang="ru-RU" sz="4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1.Пудов А.И. История увинских деревень. Ува, 2000 г., 394 с., ил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2.Гришкина М.В. Удмурты. Этюды из истории 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Х-Х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 вв. Ижевск, 1994.,168 с.</a:t>
            </a:r>
          </a:p>
          <a:p>
            <a:r>
              <a:rPr 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3.Книга памяти. Т.2/ Составители И.В. </a:t>
            </a:r>
            <a:r>
              <a:rPr lang="ru-RU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Стремоусов</a:t>
            </a:r>
            <a:r>
              <a:rPr 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К.Ф. Богданова, Н.А. Ворожцов, К.И. Фоминых, П.А. </a:t>
            </a:r>
            <a:r>
              <a:rPr lang="ru-RU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Захарычев</a:t>
            </a:r>
            <a:r>
              <a:rPr 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Ижевск, 1994, 456 с.</a:t>
            </a:r>
          </a:p>
          <a:p>
            <a:r>
              <a:rPr 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4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http://gasur.ru/databases/priz.php-</a:t>
            </a:r>
            <a:r>
              <a:rPr 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«Списки лиц, награждённых медалью «За доблестный труд в ВОВ 1941-1945 гг.», жителей </a:t>
            </a:r>
            <a:r>
              <a:rPr lang="ru-RU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д.Гурезьлуд</a:t>
            </a:r>
            <a:r>
              <a:rPr 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Увинского района.</a:t>
            </a:r>
          </a:p>
          <a:p>
            <a:r>
              <a:rPr 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48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https://rodnaya-vyatka.ru/dobl-trud?place_id=91405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-«Списки лиц, награждённых медалью «За доблестный труд в ВОВ 1941-1945 гг.», жителей </a:t>
            </a:r>
            <a:r>
              <a:rPr lang="ru-RU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д.Гурезьлуд</a:t>
            </a:r>
            <a:r>
              <a:rPr 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Увинского района.</a:t>
            </a:r>
          </a:p>
          <a:p>
            <a:r>
              <a:rPr 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4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https://rodnaya-vyatka.ru/kp-repres/advsearch?place_id=91405</a:t>
            </a:r>
            <a:r>
              <a:rPr 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Книга памяти жертв политических репрессий в СССР, списки репрессированных жителей д. Гурезлуд </a:t>
            </a:r>
            <a:r>
              <a:rPr lang="ru-RU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Вавожского</a:t>
            </a:r>
            <a:r>
              <a:rPr 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Вотской АО.</a:t>
            </a:r>
          </a:p>
          <a:p>
            <a:r>
              <a:rPr 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4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https://rodnaya-vyatka.ru/kniga-pamyati?place_id=91405</a:t>
            </a:r>
            <a:r>
              <a:rPr 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Книга Памяти, список участников Великой Отечественной войны 1941-1945 </a:t>
            </a:r>
            <a:r>
              <a:rPr lang="ru-RU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жителей д</a:t>
            </a:r>
            <a:r>
              <a:rPr 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Горезлуд.</a:t>
            </a:r>
            <a:endParaRPr lang="ru-RU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72055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 и источники информации</a:t>
            </a:r>
            <a:endParaRPr lang="ru-RU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606062" y="2039814"/>
            <a:ext cx="9812208" cy="4024407"/>
          </a:xfrm>
        </p:spPr>
        <p:txBody>
          <a:bodyPr>
            <a:normAutofit fontScale="32500" lnSpcReduction="20000"/>
          </a:bodyPr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8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https://rodnaya-vyatka.ru/places/91405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переписях «Списки населенных мест»:</a:t>
            </a:r>
          </a:p>
          <a:p>
            <a:r>
              <a:rPr 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Список населённых мест Вятской губернии 1859-1873 гг.</a:t>
            </a:r>
          </a:p>
          <a:p>
            <a:r>
              <a:rPr 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«Книга Вятских родов» </a:t>
            </a:r>
            <a:r>
              <a:rPr lang="ru-RU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В.А.Старостина</a:t>
            </a:r>
            <a:endParaRPr lang="ru-RU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3)Реестр селений и жителей на 1891 год</a:t>
            </a:r>
          </a:p>
          <a:p>
            <a:r>
              <a:rPr 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Список населённых мест Вятской губернии 1905 г.</a:t>
            </a:r>
          </a:p>
          <a:p>
            <a:r>
              <a:rPr 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Списки населённых мест по церковным приходам на конец XIX - начало XX вв.</a:t>
            </a:r>
          </a:p>
          <a:p>
            <a:r>
              <a:rPr 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 Список населённых мест Вотской автономной области 1924 г</a:t>
            </a:r>
            <a:r>
              <a:rPr 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7) Списки населённых пунктов Удмуртской АО / АССР</a:t>
            </a:r>
          </a:p>
          <a:p>
            <a:r>
              <a:rPr 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8) Государственный каталог географических названий (АГКГН)</a:t>
            </a:r>
          </a:p>
          <a:p>
            <a:r>
              <a:rPr 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9) Реестр зарегистрированных в АГКГН географических названий объектов на 13.10.2014. Удмуртская Республика</a:t>
            </a:r>
          </a:p>
          <a:p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xmlns="" val="14306678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 информации</a:t>
            </a:r>
            <a:endParaRPr lang="ru-RU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– семьи Якимовых:  Юрия Егоровича, 1940 г.р., Татьяны …1951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г.р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пенсионеров, проживающих в п. Ува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Фотографии- семьи Старковых: Татьяны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Демьяновны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1963  г.р.,  житель с. Рябово Увинского района, Сергея Дмитриевича, 1982 г.р., житель п. Ува.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Респондент:  Яговкин Владимир Анатольевич, 1954 г.р., житель с. Рябово,  учитель технологии МОУ «Рябовская СОШ»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18471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51579" y="1853754"/>
            <a:ext cx="9603275" cy="446713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имеющиеся по данной теме краеведческие материалы.</a:t>
            </a:r>
          </a:p>
          <a:p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Узнать: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• </a:t>
            </a: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Географическое положение урочища Горезлуд;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• </a:t>
            </a: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и поселенческий статус </a:t>
            </a:r>
            <a:r>
              <a:rPr lang="ru-RU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Горезлуда</a:t>
            </a: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• </a:t>
            </a: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Инфраструктуру </a:t>
            </a:r>
            <a:r>
              <a:rPr lang="ru-RU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Горезлуда</a:t>
            </a: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• </a:t>
            </a: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и дворов (домохозяйств) </a:t>
            </a:r>
            <a:r>
              <a:rPr lang="ru-RU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Горезлуда</a:t>
            </a: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Выяснить бывших жителей </a:t>
            </a:r>
            <a:r>
              <a:rPr lang="ru-RU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Горезлуда</a:t>
            </a: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организовать встречи;</a:t>
            </a:r>
          </a:p>
          <a:p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Оформить материалы встреч.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476900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6213" y="375138"/>
            <a:ext cx="9296398" cy="297766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гражданин может стать носителем знания о своей малой родине, об исторических и духовных корнях и связях народов, населяющих родной край. Каждый человек может стать хранителем культурного наследия. Без прошлого нет настоящего. Прошлое помогает по-новому взглянуть на окружающий мир. Без настоящего нет будущего.</a:t>
            </a:r>
            <a:b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289579" y="3223846"/>
            <a:ext cx="9609666" cy="2532185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 НОВИЗНА</a:t>
            </a:r>
            <a:endParaRPr lang="ru-RU" sz="32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абота </a:t>
            </a: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первые попытки обобщения научно- исторического исследования исчезнувшего населённого пункта Горезлуд Увинского района.</a:t>
            </a:r>
          </a:p>
          <a:p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91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значимость работы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Собранные материалы 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расширяют представления о быте, укладе жизни деревни с 1859 года до 60-годов ХХ века. </a:t>
            </a:r>
            <a:endParaRPr lang="ru-RU" sz="2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быть использована на уроках истории, краеведения, географии – для изучения истории и географии родного края.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563557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9148" y="137122"/>
            <a:ext cx="9605635" cy="1059305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Обзор литературы</a:t>
            </a:r>
            <a:endParaRPr lang="ru-RU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474" y="796565"/>
            <a:ext cx="2777538" cy="404137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4312" y="888281"/>
            <a:ext cx="2838555" cy="38721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77094" y="888281"/>
            <a:ext cx="2864109" cy="36251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9257288" y="3225193"/>
            <a:ext cx="2725202" cy="36328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1966" y="3293969"/>
            <a:ext cx="1446752" cy="35640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8243" y="3478588"/>
            <a:ext cx="2273845" cy="337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05123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</a:t>
            </a:r>
            <a:endParaRPr lang="ru-RU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9771654" cy="3448595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литературных источников, архивных материалов. </a:t>
            </a:r>
            <a:endParaRPr lang="ru-RU" sz="3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Лексико-географический метод.</a:t>
            </a:r>
          </a:p>
          <a:p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Опрос 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бывших жителей </a:t>
            </a:r>
            <a:r>
              <a:rPr lang="ru-RU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Горезлуда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23028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4238" y="1756130"/>
            <a:ext cx="9741299" cy="188795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        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  исследования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66396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географического ОБЪЕКТА</a:t>
            </a:r>
            <a:endParaRPr lang="ru-RU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9795100" cy="3448595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Изучаемый объект 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переписях имеет разные 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 наименований: Гурезлуд </a:t>
            </a:r>
            <a:r>
              <a:rPr lang="ru-RU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Чунчинская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Герезлуд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Гурезлуд- Чунча, Гурезлуд, </a:t>
            </a:r>
            <a:r>
              <a:rPr lang="ru-RU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Гурезьлуд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Топоним «урочище Горезлуд» впервые появляется в 2014 года в реестре Государственного каталога географических названий (АГКГН). </a:t>
            </a:r>
          </a:p>
        </p:txBody>
      </p:sp>
    </p:spTree>
    <p:extLst>
      <p:ext uri="{BB962C8B-B14F-4D97-AF65-F5344CB8AC3E}">
        <p14:creationId xmlns:p14="http://schemas.microsoft.com/office/powerpoint/2010/main" xmlns="" val="28378027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Галерея</Template>
  <TotalTime>561</TotalTime>
  <Words>1332</Words>
  <Application>Microsoft Office PowerPoint</Application>
  <PresentationFormat>Произвольный</PresentationFormat>
  <Paragraphs>299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Gallery</vt:lpstr>
      <vt:lpstr>  Урочище Горезлуд- точка на карте  Увинского района</vt:lpstr>
      <vt:lpstr>Слайд 2</vt:lpstr>
      <vt:lpstr>Задачи </vt:lpstr>
      <vt:lpstr>АКТУАЛЬНОСТЬ          Каждый гражданин может стать носителем знания о своей малой родине, об исторических и духовных корнях и связях народов, населяющих родной край. Каждый человек может стать хранителем культурного наследия. Без прошлого нет настоящего. Прошлое помогает по-новому взглянуть на окружающий мир. Без настоящего нет будущего. </vt:lpstr>
      <vt:lpstr>Практическая значимость работы </vt:lpstr>
      <vt:lpstr>Обзор литературы</vt:lpstr>
      <vt:lpstr>Методы исследования</vt:lpstr>
      <vt:lpstr>        Результаты   исследования </vt:lpstr>
      <vt:lpstr>Наименование географического ОБЪЕКТА</vt:lpstr>
      <vt:lpstr>Значение названия географического объекта</vt:lpstr>
      <vt:lpstr>Изменения  административно-поселенческого статуса</vt:lpstr>
      <vt:lpstr>Изменения  административно-поселенческого статуса</vt:lpstr>
      <vt:lpstr>Географический объект Горезлуд  на  карте увинского района</vt:lpstr>
      <vt:lpstr>Динамика географического положения урочища Горезлуд</vt:lpstr>
      <vt:lpstr>Речка Чунча И часть Моста через  неё. 2000 год</vt:lpstr>
      <vt:lpstr>Динамика общей численности  постоянных жителей. Этнический состав.</vt:lpstr>
      <vt:lpstr>Динамика  численности  дворов (домохозяйств)</vt:lpstr>
      <vt:lpstr>динамика численности домохозяйств  по фамилиям жителей</vt:lpstr>
      <vt:lpstr>Динамика элементов административной, экономической, культурной инфраструктуры в изучаемом объекте</vt:lpstr>
      <vt:lpstr>Пруд. около высохшего дерева стояла когда-то  мельница (М). 2000 ГОД  </vt:lpstr>
      <vt:lpstr>Динамика элементов административной, экономической, культурной инфраструктуры в близлежащих населённых пунктах</vt:lpstr>
      <vt:lpstr>Динамика элементов административной, экономической, культурной инфраструктуры 1960 годов</vt:lpstr>
      <vt:lpstr>Заключение</vt:lpstr>
      <vt:lpstr>Пруд - место отдыха рябовских рыбаков,  2018 год </vt:lpstr>
      <vt:lpstr>Литература и источники информации</vt:lpstr>
      <vt:lpstr>Литература и источники информации</vt:lpstr>
      <vt:lpstr>Источники  информации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Школа</dc:creator>
  <cp:lastModifiedBy>Учитель</cp:lastModifiedBy>
  <cp:revision>111</cp:revision>
  <dcterms:created xsi:type="dcterms:W3CDTF">2020-03-20T05:22:47Z</dcterms:created>
  <dcterms:modified xsi:type="dcterms:W3CDTF">2020-03-31T09:54:30Z</dcterms:modified>
</cp:coreProperties>
</file>